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83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7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1.png"/><Relationship Id="rId9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C0B-B340-5B4C-9134-69E5F6A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is in the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4BB7-763F-6145-94BD-E5AFB034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62940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have any questions or comments on the grading, please let me know, office hours tomorrow at 10</a:t>
            </a:r>
          </a:p>
          <a:p>
            <a:r>
              <a:rPr lang="en-US" dirty="0"/>
              <a:t>Grading scale to the right</a:t>
            </a:r>
          </a:p>
          <a:p>
            <a:r>
              <a:rPr lang="en-US" dirty="0"/>
              <a:t>Test was out of 105, graded on 100 scale</a:t>
            </a:r>
          </a:p>
          <a:p>
            <a:r>
              <a:rPr lang="en-US" dirty="0"/>
              <a:t>No curve</a:t>
            </a:r>
          </a:p>
          <a:p>
            <a:r>
              <a:rPr lang="en-US" dirty="0"/>
              <a:t>Planned next exam for early March</a:t>
            </a:r>
          </a:p>
          <a:p>
            <a:r>
              <a:rPr lang="en-US" dirty="0"/>
              <a:t>You should have received a survey this morning, please fill out</a:t>
            </a:r>
          </a:p>
          <a:p>
            <a:r>
              <a:rPr lang="en-US" dirty="0"/>
              <a:t>Exam solutions posted to the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C42F3-7857-9245-8A83-71E1607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9B56D7-E1CE-B843-A239-BC5408530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32555"/>
              </p:ext>
            </p:extLst>
          </p:nvPr>
        </p:nvGraphicFramePr>
        <p:xfrm>
          <a:off x="8477250" y="1747359"/>
          <a:ext cx="2592482" cy="4608992"/>
        </p:xfrm>
        <a:graphic>
          <a:graphicData uri="http://schemas.openxmlformats.org/drawingml/2006/table">
            <a:tbl>
              <a:tblPr/>
              <a:tblGrid>
                <a:gridCol w="1296241">
                  <a:extLst>
                    <a:ext uri="{9D8B030D-6E8A-4147-A177-3AD203B41FA5}">
                      <a16:colId xmlns:a16="http://schemas.microsoft.com/office/drawing/2014/main" val="2024302596"/>
                    </a:ext>
                  </a:extLst>
                </a:gridCol>
                <a:gridCol w="1296241">
                  <a:extLst>
                    <a:ext uri="{9D8B030D-6E8A-4147-A177-3AD203B41FA5}">
                      <a16:colId xmlns:a16="http://schemas.microsoft.com/office/drawing/2014/main" val="3086566297"/>
                    </a:ext>
                  </a:extLst>
                </a:gridCol>
              </a:tblGrid>
              <a:tr h="378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Letter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Percent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473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98-100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226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93-97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2012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90-92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61513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87-89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4355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83-87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35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80-82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19987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77-79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5029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73-76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46451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70-72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79292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67-69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943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63-66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9578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60-62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93860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Below 60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4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09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59FC-66D5-5240-8AE0-B855A3A6A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701023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Strain is a geometrical measure of deformation representing the relative displacement between particles in a material body</a:t>
            </a:r>
          </a:p>
          <a:p>
            <a:r>
              <a:rPr lang="en-US" dirty="0"/>
              <a:t>The strain in a tensile test is the deformation divided by a representative length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Strain is a second order tensor, like the stress and is computed using gradients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u</a:t>
            </a:r>
            <a:r>
              <a:rPr lang="en-US" dirty="0"/>
              <a:t> be a vector of the displacements</a:t>
            </a:r>
          </a:p>
          <a:p>
            <a:pPr lvl="1"/>
            <a:r>
              <a:rPr lang="en-US" dirty="0"/>
              <a:t>The small strain tensor 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common strain states are the same as the stress (uniaxial tension,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797" y="2409570"/>
            <a:ext cx="3606203" cy="2804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3" y="3047647"/>
            <a:ext cx="1404257" cy="402619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699E4CF2-6A7B-614A-85C3-8D77BFC97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3" y="4642165"/>
            <a:ext cx="1866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82415-8197-AB46-8528-E254C56E5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76"/>
          <a:stretch/>
        </p:blipFill>
        <p:spPr>
          <a:xfrm>
            <a:off x="7857004" y="1968501"/>
            <a:ext cx="3393588" cy="341079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45443" y="3244334"/>
            <a:ext cx="4582441" cy="1025275"/>
            <a:chOff x="1345443" y="3244334"/>
            <a:chExt cx="4582441" cy="10252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3110959" y="3244334"/>
              <a:ext cx="2816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Engineering	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FF5D1AAF-7C01-9647-86C9-123B6B8F14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7090620"/>
                </p:ext>
              </p:extLst>
            </p:nvPr>
          </p:nvGraphicFramePr>
          <p:xfrm>
            <a:off x="3404054" y="3755540"/>
            <a:ext cx="271318" cy="514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Equation" r:id="rId4" imgW="203112" imgH="393529" progId="Equation.3">
                    <p:embed/>
                  </p:oleObj>
                </mc:Choice>
                <mc:Fallback>
                  <p:oleObj name="Equation" r:id="rId4" imgW="203112" imgH="393529" progId="Equation.3">
                    <p:embed/>
                    <p:pic>
                      <p:nvPicPr>
                        <p:cNvPr id="2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4054" y="3755540"/>
                          <a:ext cx="271318" cy="5140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1">
              <a:extLst>
                <a:ext uri="{FF2B5EF4-FFF2-40B4-BE49-F238E27FC236}">
                  <a16:creationId xmlns:a16="http://schemas.microsoft.com/office/drawing/2014/main" id="{135C09F2-4614-9B4A-A2EB-3E0202CE9D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8098779"/>
                </p:ext>
              </p:extLst>
            </p:nvPr>
          </p:nvGraphicFramePr>
          <p:xfrm>
            <a:off x="5546869" y="3800363"/>
            <a:ext cx="209261" cy="469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4" name="Equation" r:id="rId6" imgW="152268" imgH="355292" progId="Equation.3">
                    <p:embed/>
                  </p:oleObj>
                </mc:Choice>
                <mc:Fallback>
                  <p:oleObj name="Equation" r:id="rId6" imgW="152268" imgH="355292" progId="Equation.3">
                    <p:embed/>
                    <p:pic>
                      <p:nvPicPr>
                        <p:cNvPr id="2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6869" y="3800363"/>
                          <a:ext cx="209261" cy="469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93909" y="4343848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Equation" r:id="rId8" imgW="330057" imgH="393529" progId="Equation.3">
                    <p:embed/>
                  </p:oleObj>
                </mc:Choice>
                <mc:Fallback>
                  <p:oleObj name="Equation" r:id="rId8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Equation" r:id="rId10" imgW="850531" imgH="495085" progId="Equation.3">
                    <p:embed/>
                  </p:oleObj>
                </mc:Choice>
                <mc:Fallback>
                  <p:oleObj name="Equation" r:id="rId10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9912F7-B8F0-1044-BFE8-D116C19E77CA}"/>
              </a:ext>
            </a:extLst>
          </p:cNvPr>
          <p:cNvCxnSpPr/>
          <p:nvPr/>
        </p:nvCxnSpPr>
        <p:spPr>
          <a:xfrm>
            <a:off x="9062977" y="5578997"/>
            <a:ext cx="1458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288B5-D6B6-6443-9D36-7E1A18A96657}"/>
              </a:ext>
            </a:extLst>
          </p:cNvPr>
          <p:cNvCxnSpPr>
            <a:cxnSpLocks/>
          </p:cNvCxnSpPr>
          <p:nvPr/>
        </p:nvCxnSpPr>
        <p:spPr>
          <a:xfrm>
            <a:off x="9307974" y="5881868"/>
            <a:ext cx="9587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2FA25-283D-5C44-965A-B1A2BCCB231F}"/>
              </a:ext>
            </a:extLst>
          </p:cNvPr>
          <p:cNvSpPr/>
          <p:nvPr/>
        </p:nvSpPr>
        <p:spPr>
          <a:xfrm>
            <a:off x="8507409" y="538165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DA8414-3107-BD4B-9761-1FBBCD467ED7}"/>
              </a:ext>
            </a:extLst>
          </p:cNvPr>
          <p:cNvSpPr/>
          <p:nvPr/>
        </p:nvSpPr>
        <p:spPr>
          <a:xfrm>
            <a:off x="10252581" y="5756833"/>
            <a:ext cx="37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E01D-93AC-BC4B-8A12-D12D28FA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168587" cy="3965670"/>
              </a:xfrm>
            </p:spPr>
            <p:txBody>
              <a:bodyPr/>
              <a:lstStyle/>
              <a:p>
                <a:r>
                  <a:rPr lang="en-US" dirty="0"/>
                  <a:t>In the elastic portion of the stress-strain curve, the stress varies linearly with strain</a:t>
                </a:r>
              </a:p>
              <a:p>
                <a:r>
                  <a:rPr lang="en-US" dirty="0"/>
                  <a:t>The slope of the line is Young’s Modulus, E: </a:t>
                </a:r>
              </a:p>
              <a:p>
                <a:r>
                  <a:rPr lang="en-US" dirty="0"/>
                  <a:t>Young’s modulus is an elastic constant</a:t>
                </a:r>
              </a:p>
              <a:p>
                <a:r>
                  <a:rPr lang="en-US" dirty="0"/>
                  <a:t>Another elastic constant is Poisson’s ratio, </a:t>
                </a:r>
                <a:r>
                  <a:rPr lang="en-US" i="1" dirty="0" err="1">
                    <a:latin typeface="Times New Roman"/>
                    <a:cs typeface="Times New Roman"/>
                  </a:rPr>
                  <a:t>ν</a:t>
                </a:r>
                <a:endParaRPr lang="en-US" i="1" dirty="0">
                  <a:latin typeface="Times New Roman"/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Poisson’s ratio is the ratio of the shrinkage in cross section due to the extension in the pulling direction</a:t>
                </a: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2(1+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E01D-93AC-BC4B-8A12-D12D28FA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168587" cy="3965670"/>
              </a:xfrm>
              <a:blipFill>
                <a:blip r:embed="rId3"/>
                <a:stretch>
                  <a:fillRect l="-1241" t="-958" b="-1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482391" imgH="165028" progId="Equation.3">
                  <p:embed/>
                </p:oleObj>
              </mc:Choice>
              <mc:Fallback>
                <p:oleObj name="Equation" r:id="rId5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451" y="5264715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264715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80" y="4725062"/>
            <a:ext cx="5707372" cy="142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36F4A-4573-0A4E-AA12-CC43B54A8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7" y="6229351"/>
            <a:ext cx="1473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6764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Isotropic materials deform the same way no matter in what direction you deform them.</a:t>
            </a:r>
          </a:p>
          <a:p>
            <a:pPr lvl="1"/>
            <a:r>
              <a:rPr lang="en-US" dirty="0"/>
              <a:t>They have 2 unique elastic constants, C</a:t>
            </a:r>
            <a:r>
              <a:rPr lang="en-US" baseline="-25000" dirty="0"/>
              <a:t>11</a:t>
            </a:r>
            <a:r>
              <a:rPr lang="en-US" dirty="0"/>
              <a:t> and C</a:t>
            </a:r>
            <a:r>
              <a:rPr lang="en-US" baseline="-25000" dirty="0"/>
              <a:t>12</a:t>
            </a:r>
            <a:endParaRPr lang="en-US" b="1" dirty="0"/>
          </a:p>
          <a:p>
            <a:r>
              <a:rPr lang="en-US" dirty="0"/>
              <a:t>Anisotropic materials behave differently in different directions</a:t>
            </a:r>
          </a:p>
          <a:p>
            <a:pPr lvl="1"/>
            <a:r>
              <a:rPr lang="en-US" dirty="0"/>
              <a:t>The elasticity tensor can have 21 unique components defining anisotropy</a:t>
            </a:r>
          </a:p>
          <a:p>
            <a:pPr lvl="1"/>
            <a:r>
              <a:rPr lang="en-US" dirty="0"/>
              <a:t>Cubic structured materials have 3 unique elastic constants (UO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Hexagonal structured materials have 5 unique elastic constants</a:t>
            </a:r>
          </a:p>
          <a:p>
            <a:r>
              <a:rPr lang="en-US" dirty="0"/>
              <a:t>Polycrystalline anisotropic materials can behave as isotropic, because the various grains average 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DCE53-B999-4944-A3DD-9DB49FB1A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2"/>
          <a:stretch/>
        </p:blipFill>
        <p:spPr>
          <a:xfrm>
            <a:off x="7893934" y="3456692"/>
            <a:ext cx="3422248" cy="1735559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055979" y="3634450"/>
            <a:ext cx="2905246" cy="1643605"/>
          </a:xfrm>
          <a:prstGeom prst="rtTriangl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25961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(Gpa)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to deformation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golf_ball_high_speed.gif">
            <a:extLst>
              <a:ext uri="{FF2B5EF4-FFF2-40B4-BE49-F238E27FC236}">
                <a16:creationId xmlns:a16="http://schemas.microsoft.com/office/drawing/2014/main" id="{DE372069-BC13-4741-ABA6-F921BEE7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04236"/>
            <a:ext cx="2698933" cy="26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1192</Words>
  <Application>Microsoft Macintosh PowerPoint</Application>
  <PresentationFormat>Widescreen</PresentationFormat>
  <Paragraphs>200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Cambria Math</vt:lpstr>
      <vt:lpstr>Roboto Bold</vt:lpstr>
      <vt:lpstr>Symbol</vt:lpstr>
      <vt:lpstr>Times New Roman</vt:lpstr>
      <vt:lpstr>Office Theme</vt:lpstr>
      <vt:lpstr>NCStateU-horizontal-left-logo</vt:lpstr>
      <vt:lpstr>Equation</vt:lpstr>
      <vt:lpstr>Exam 1 is in the books</vt:lpstr>
      <vt:lpstr>Fuel Mechanics</vt:lpstr>
      <vt:lpstr>Solid mechanics</vt:lpstr>
      <vt:lpstr>Ideal springs</vt:lpstr>
      <vt:lpstr>Observed deformation due to a force</vt:lpstr>
      <vt:lpstr>Elasticity</vt:lpstr>
      <vt:lpstr>Plasticity</vt:lpstr>
      <vt:lpstr>Stress</vt:lpstr>
      <vt:lpstr>Stress as a response</vt:lpstr>
      <vt:lpstr>Strain</vt:lpstr>
      <vt:lpstr>Strain produces stress</vt:lpstr>
      <vt:lpstr>In actual materials, the stress and the strain change throughout the material 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13</cp:revision>
  <dcterms:created xsi:type="dcterms:W3CDTF">2020-02-03T20:17:36Z</dcterms:created>
  <dcterms:modified xsi:type="dcterms:W3CDTF">2020-02-04T15:05:34Z</dcterms:modified>
</cp:coreProperties>
</file>